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6858000" cy="12192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0" autoAdjust="0"/>
    <p:restoredTop sz="94660"/>
  </p:normalViewPr>
  <p:slideViewPr>
    <p:cSldViewPr snapToGrid="0">
      <p:cViewPr varScale="1">
        <p:scale>
          <a:sx n="73" d="100"/>
          <a:sy n="73" d="100"/>
        </p:scale>
        <p:origin x="3168"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7" tIns="45707" rIns="91417" bIns="4570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1"/>
            <a:ext cx="2949575" cy="498475"/>
          </a:xfrm>
          <a:prstGeom prst="rect">
            <a:avLst/>
          </a:prstGeom>
        </p:spPr>
        <p:txBody>
          <a:bodyPr vert="horz" lIns="91417" tIns="45707" rIns="91417" bIns="45707" rtlCol="0"/>
          <a:lstStyle>
            <a:lvl1pPr algn="r">
              <a:defRPr sz="1200"/>
            </a:lvl1pPr>
          </a:lstStyle>
          <a:p>
            <a:fld id="{A706E6B5-5C76-4A7A-8E7B-CFBE4941DF75}" type="datetimeFigureOut">
              <a:rPr kumimoji="1" lang="ja-JP" altLang="en-US" smtClean="0"/>
              <a:t>2021/3/5</a:t>
            </a:fld>
            <a:endParaRPr kumimoji="1" lang="ja-JP" altLang="en-US"/>
          </a:p>
        </p:txBody>
      </p:sp>
      <p:sp>
        <p:nvSpPr>
          <p:cNvPr id="4" name="フッター プレースホルダー 3"/>
          <p:cNvSpPr>
            <a:spLocks noGrp="1"/>
          </p:cNvSpPr>
          <p:nvPr>
            <p:ph type="ftr" sz="quarter" idx="2"/>
          </p:nvPr>
        </p:nvSpPr>
        <p:spPr>
          <a:xfrm>
            <a:off x="3" y="9440866"/>
            <a:ext cx="2949575" cy="498475"/>
          </a:xfrm>
          <a:prstGeom prst="rect">
            <a:avLst/>
          </a:prstGeom>
        </p:spPr>
        <p:txBody>
          <a:bodyPr vert="horz" lIns="91417" tIns="45707" rIns="91417" bIns="4570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6"/>
            <a:ext cx="2949575" cy="498475"/>
          </a:xfrm>
          <a:prstGeom prst="rect">
            <a:avLst/>
          </a:prstGeom>
        </p:spPr>
        <p:txBody>
          <a:bodyPr vert="horz" lIns="91417" tIns="45707" rIns="91417" bIns="45707" rtlCol="0" anchor="b"/>
          <a:lstStyle>
            <a:lvl1pPr algn="r">
              <a:defRPr sz="1200"/>
            </a:lvl1pPr>
          </a:lstStyle>
          <a:p>
            <a:fld id="{F73E7705-744D-4D8F-83B7-726BE86C2FFC}" type="slidenum">
              <a:rPr kumimoji="1" lang="ja-JP" altLang="en-US" smtClean="0"/>
              <a:t>‹#›</a:t>
            </a:fld>
            <a:endParaRPr kumimoji="1" lang="ja-JP" altLang="en-US"/>
          </a:p>
        </p:txBody>
      </p:sp>
    </p:spTree>
    <p:extLst>
      <p:ext uri="{BB962C8B-B14F-4D97-AF65-F5344CB8AC3E}">
        <p14:creationId xmlns:p14="http://schemas.microsoft.com/office/powerpoint/2010/main" val="2545960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5" cy="498475"/>
          </a:xfrm>
          <a:prstGeom prst="rect">
            <a:avLst/>
          </a:prstGeom>
        </p:spPr>
        <p:txBody>
          <a:bodyPr vert="horz" lIns="91417" tIns="45707" rIns="91417" bIns="4570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1" y="1"/>
            <a:ext cx="2949575" cy="498475"/>
          </a:xfrm>
          <a:prstGeom prst="rect">
            <a:avLst/>
          </a:prstGeom>
        </p:spPr>
        <p:txBody>
          <a:bodyPr vert="horz" lIns="91417" tIns="45707" rIns="91417" bIns="45707" rtlCol="0"/>
          <a:lstStyle>
            <a:lvl1pPr algn="r">
              <a:defRPr sz="1200"/>
            </a:lvl1pPr>
          </a:lstStyle>
          <a:p>
            <a:fld id="{EDB6C7F0-9873-4E7A-9735-531601554949}" type="datetimeFigureOut">
              <a:rPr kumimoji="1" lang="ja-JP" altLang="en-US" smtClean="0"/>
              <a:t>2021/3/5</a:t>
            </a:fld>
            <a:endParaRPr kumimoji="1" lang="ja-JP" altLang="en-US"/>
          </a:p>
        </p:txBody>
      </p:sp>
      <p:sp>
        <p:nvSpPr>
          <p:cNvPr id="4" name="スライド イメージ プレースホルダー 3"/>
          <p:cNvSpPr>
            <a:spLocks noGrp="1" noRot="1" noChangeAspect="1"/>
          </p:cNvSpPr>
          <p:nvPr>
            <p:ph type="sldImg" idx="2"/>
          </p:nvPr>
        </p:nvSpPr>
        <p:spPr>
          <a:xfrm>
            <a:off x="2460625" y="1243013"/>
            <a:ext cx="1885950" cy="3354387"/>
          </a:xfrm>
          <a:prstGeom prst="rect">
            <a:avLst/>
          </a:prstGeom>
          <a:noFill/>
          <a:ln w="12700">
            <a:solidFill>
              <a:prstClr val="black"/>
            </a:solidFill>
          </a:ln>
        </p:spPr>
        <p:txBody>
          <a:bodyPr vert="horz" lIns="91417" tIns="45707" rIns="91417" bIns="45707" rtlCol="0" anchor="ctr"/>
          <a:lstStyle/>
          <a:p>
            <a:endParaRPr lang="ja-JP" altLang="en-US"/>
          </a:p>
        </p:txBody>
      </p:sp>
      <p:sp>
        <p:nvSpPr>
          <p:cNvPr id="5" name="ノート プレースホルダー 4"/>
          <p:cNvSpPr>
            <a:spLocks noGrp="1"/>
          </p:cNvSpPr>
          <p:nvPr>
            <p:ph type="body" sz="quarter" idx="3"/>
          </p:nvPr>
        </p:nvSpPr>
        <p:spPr>
          <a:xfrm>
            <a:off x="681040" y="4783139"/>
            <a:ext cx="5445125" cy="3913187"/>
          </a:xfrm>
          <a:prstGeom prst="rect">
            <a:avLst/>
          </a:prstGeom>
        </p:spPr>
        <p:txBody>
          <a:bodyPr vert="horz" lIns="91417" tIns="45707" rIns="91417" bIns="4570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17" tIns="45707" rIns="91417" bIns="4570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1" y="9440866"/>
            <a:ext cx="2949575" cy="498475"/>
          </a:xfrm>
          <a:prstGeom prst="rect">
            <a:avLst/>
          </a:prstGeom>
        </p:spPr>
        <p:txBody>
          <a:bodyPr vert="horz" lIns="91417" tIns="45707" rIns="91417" bIns="45707" rtlCol="0" anchor="b"/>
          <a:lstStyle>
            <a:lvl1pPr algn="r">
              <a:defRPr sz="1200"/>
            </a:lvl1pPr>
          </a:lstStyle>
          <a:p>
            <a:fld id="{37E6AC85-2CD7-4B0F-9CA2-364887561F26}" type="slidenum">
              <a:rPr kumimoji="1" lang="ja-JP" altLang="en-US" smtClean="0"/>
              <a:t>‹#›</a:t>
            </a:fld>
            <a:endParaRPr kumimoji="1" lang="ja-JP" altLang="en-US"/>
          </a:p>
        </p:txBody>
      </p:sp>
    </p:spTree>
    <p:extLst>
      <p:ext uri="{BB962C8B-B14F-4D97-AF65-F5344CB8AC3E}">
        <p14:creationId xmlns:p14="http://schemas.microsoft.com/office/powerpoint/2010/main" val="2024156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36A4716-5FB7-4CD0-8C81-4C8A2FCB7B08}" type="datetime1">
              <a:rPr kumimoji="1" lang="ja-JP" altLang="en-US" smtClean="0"/>
              <a:t>2021/3/5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132899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6D30D1F-2FB7-44EC-BF81-0B46628A2C87}" type="datetime1">
              <a:rPr kumimoji="1" lang="ja-JP" altLang="en-US" smtClean="0"/>
              <a:t>2021/3/5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175660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6001BE-B394-4AE4-9566-A0B96ABCEB94}" type="datetime1">
              <a:rPr kumimoji="1" lang="ja-JP" altLang="en-US" smtClean="0"/>
              <a:t>2021/3/5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177550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6B853AF-7E9D-4E1A-8D9F-178349E9E3EC}" type="datetime1">
              <a:rPr kumimoji="1" lang="ja-JP" altLang="en-US" smtClean="0"/>
              <a:t>2021/3/5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2942509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E36041-49FE-40CB-87FE-37F7610ED42B}" type="datetime1">
              <a:rPr kumimoji="1" lang="ja-JP" altLang="en-US" smtClean="0"/>
              <a:t>2021/3/5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118447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E63316E-D28D-4A60-976D-F184215D2184}" type="datetime1">
              <a:rPr kumimoji="1" lang="ja-JP" altLang="en-US" smtClean="0"/>
              <a:t>2021/3/5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387431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4453467"/>
            <a:ext cx="2901255"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4453467"/>
            <a:ext cx="2915543" cy="655037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F4567AD-7083-4390-B9CD-A250B8AF613A}" type="datetime1">
              <a:rPr kumimoji="1" lang="ja-JP" altLang="en-US" smtClean="0"/>
              <a:t>2021/3/5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293028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F5F9029-12AB-4E24-B8DD-E554D3F24D7E}" type="datetime1">
              <a:rPr kumimoji="1" lang="ja-JP" altLang="en-US" smtClean="0"/>
              <a:t>2021/3/5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2707514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4FFBF-ECFE-406D-9572-637406B0B305}" type="datetime1">
              <a:rPr kumimoji="1" lang="ja-JP" altLang="en-US" smtClean="0"/>
              <a:t>2021/3/5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238615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20AC962-9289-4B19-966D-C8DCD367ECAA}" type="datetime1">
              <a:rPr kumimoji="1" lang="ja-JP" altLang="en-US" smtClean="0"/>
              <a:t>2021/3/5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3402509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5DD14F-0056-4EA5-8FA0-6DC2D8AC7CEB}" type="datetime1">
              <a:rPr kumimoji="1" lang="ja-JP" altLang="en-US" smtClean="0"/>
              <a:t>2021/3/5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274461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4ABF56FD-2054-4EEF-B9DE-062468E10D70}" type="datetime1">
              <a:rPr kumimoji="1" lang="ja-JP" altLang="en-US" smtClean="0"/>
              <a:t>2021/3/5</a:t>
            </a:fld>
            <a:endParaRPr kumimoji="1" lang="ja-JP" alt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9FD4A9E2-6DC6-4A6C-95C1-FAA8C33BED8C}" type="slidenum">
              <a:rPr kumimoji="1" lang="ja-JP" altLang="en-US" smtClean="0"/>
              <a:t>‹#›</a:t>
            </a:fld>
            <a:endParaRPr kumimoji="1" lang="ja-JP" altLang="en-US"/>
          </a:p>
        </p:txBody>
      </p:sp>
    </p:spTree>
    <p:extLst>
      <p:ext uri="{BB962C8B-B14F-4D97-AF65-F5344CB8AC3E}">
        <p14:creationId xmlns:p14="http://schemas.microsoft.com/office/powerpoint/2010/main" val="3773126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14631" y="924560"/>
            <a:ext cx="6619164" cy="10109200"/>
          </a:xfrm>
          <a:prstGeom prst="roundRect">
            <a:avLst>
              <a:gd name="adj" fmla="val 309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2"/>
          </a:p>
        </p:txBody>
      </p:sp>
      <p:sp>
        <p:nvSpPr>
          <p:cNvPr id="8" name="角丸四角形 7"/>
          <p:cNvSpPr/>
          <p:nvPr/>
        </p:nvSpPr>
        <p:spPr>
          <a:xfrm>
            <a:off x="114631" y="1511824"/>
            <a:ext cx="6619164" cy="10431234"/>
          </a:xfrm>
          <a:prstGeom prst="roundRect">
            <a:avLst>
              <a:gd name="adj" fmla="val 442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625599"/>
            <a:r>
              <a:rPr lang="ja-JP" altLang="en-US" sz="1500" dirty="0">
                <a:solidFill>
                  <a:prstClr val="black"/>
                </a:solidFill>
                <a:latin typeface="BIZ UDPゴシック" panose="020B0400000000000000" pitchFamily="50" charset="-128"/>
                <a:ea typeface="BIZ UDPゴシック" panose="020B0400000000000000" pitchFamily="50" charset="-128"/>
              </a:rPr>
              <a:t>１　時短要請について</a:t>
            </a:r>
            <a:endParaRPr lang="en-US" altLang="ja-JP" sz="1500" dirty="0">
              <a:solidFill>
                <a:prstClr val="black"/>
              </a:solidFill>
              <a:latin typeface="BIZ UDPゴシック" panose="020B0400000000000000" pitchFamily="50" charset="-128"/>
              <a:ea typeface="BIZ UDPゴシック" panose="020B0400000000000000" pitchFamily="50" charset="-128"/>
            </a:endParaRPr>
          </a:p>
          <a:p>
            <a:pPr defTabSz="1625599"/>
            <a:r>
              <a:rPr lang="ja-JP" altLang="en-US" sz="1500" dirty="0" smtClean="0">
                <a:solidFill>
                  <a:schemeClr val="tx1"/>
                </a:solidFill>
                <a:latin typeface="BIZ UDPゴシック" panose="020B0400000000000000" pitchFamily="50" charset="-128"/>
                <a:ea typeface="BIZ UDPゴシック" panose="020B0400000000000000" pitchFamily="50" charset="-128"/>
              </a:rPr>
              <a:t>（</a:t>
            </a:r>
            <a:r>
              <a:rPr lang="ja-JP" altLang="ja-JP" sz="1500" dirty="0" smtClean="0">
                <a:solidFill>
                  <a:schemeClr val="tx1"/>
                </a:solidFill>
                <a:latin typeface="BIZ UDPゴシック" panose="020B0400000000000000" pitchFamily="50" charset="-128"/>
                <a:ea typeface="BIZ UDPゴシック" panose="020B0400000000000000" pitchFamily="50" charset="-128"/>
              </a:rPr>
              <a:t>令和３年</a:t>
            </a:r>
            <a:r>
              <a:rPr lang="ja-JP" altLang="en-US" sz="1500" dirty="0" smtClean="0">
                <a:solidFill>
                  <a:schemeClr val="tx1"/>
                </a:solidFill>
                <a:latin typeface="BIZ UDPゴシック" panose="020B0400000000000000" pitchFamily="50" charset="-128"/>
                <a:ea typeface="BIZ UDPゴシック" panose="020B0400000000000000" pitchFamily="50" charset="-128"/>
              </a:rPr>
              <a:t>３月</a:t>
            </a:r>
            <a:r>
              <a:rPr lang="en-US" altLang="ja-JP" sz="1500" dirty="0">
                <a:solidFill>
                  <a:schemeClr val="tx1"/>
                </a:solidFill>
                <a:latin typeface="BIZ UDPゴシック" panose="020B0400000000000000" pitchFamily="50" charset="-128"/>
                <a:ea typeface="BIZ UDPゴシック" panose="020B0400000000000000" pitchFamily="50" charset="-128"/>
              </a:rPr>
              <a:t>21</a:t>
            </a:r>
            <a:r>
              <a:rPr lang="ja-JP" altLang="ja-JP" sz="1500" dirty="0" smtClean="0">
                <a:solidFill>
                  <a:schemeClr val="tx1"/>
                </a:solidFill>
                <a:latin typeface="BIZ UDPゴシック" panose="020B0400000000000000" pitchFamily="50" charset="-128"/>
                <a:ea typeface="BIZ UDPゴシック" panose="020B0400000000000000" pitchFamily="50" charset="-128"/>
              </a:rPr>
              <a:t>日までの間</a:t>
            </a:r>
            <a:r>
              <a:rPr lang="ja-JP" altLang="en-US" sz="15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全県</a:t>
            </a:r>
            <a:r>
              <a:rPr lang="ja-JP" altLang="en-US" sz="1500" dirty="0">
                <a:solidFill>
                  <a:schemeClr val="tx1"/>
                </a:solidFill>
                <a:latin typeface="BIZ UDPゴシック" panose="020B0400000000000000" pitchFamily="50" charset="-128"/>
                <a:ea typeface="BIZ UDPゴシック" panose="020B0400000000000000" pitchFamily="50" charset="-128"/>
              </a:rPr>
              <a:t>の飲食店に対し</a:t>
            </a:r>
            <a:r>
              <a:rPr lang="ja-JP" altLang="en-US" sz="1500" dirty="0" smtClean="0">
                <a:solidFill>
                  <a:schemeClr val="tx1"/>
                </a:solidFill>
                <a:latin typeface="BIZ UDPゴシック" panose="020B0400000000000000" pitchFamily="50" charset="-128"/>
                <a:ea typeface="BIZ UDPゴシック" panose="020B0400000000000000" pitchFamily="50" charset="-128"/>
              </a:rPr>
              <a:t>、５時から</a:t>
            </a:r>
            <a:r>
              <a:rPr lang="en-US" altLang="ja-JP" sz="1500" dirty="0" smtClean="0">
                <a:solidFill>
                  <a:schemeClr val="tx1"/>
                </a:solidFill>
                <a:latin typeface="BIZ UDPゴシック" panose="020B0400000000000000" pitchFamily="50" charset="-128"/>
                <a:ea typeface="BIZ UDPゴシック" panose="020B0400000000000000" pitchFamily="50" charset="-128"/>
              </a:rPr>
              <a:t>20</a:t>
            </a:r>
            <a:r>
              <a:rPr lang="ja-JP" altLang="en-US" sz="1500" dirty="0" smtClean="0">
                <a:solidFill>
                  <a:schemeClr val="tx1"/>
                </a:solidFill>
                <a:latin typeface="BIZ UDPゴシック" panose="020B0400000000000000" pitchFamily="50" charset="-128"/>
                <a:ea typeface="BIZ UDPゴシック" panose="020B0400000000000000" pitchFamily="50" charset="-128"/>
              </a:rPr>
              <a:t>時</a:t>
            </a:r>
            <a:r>
              <a:rPr lang="ja-JP" altLang="en-US" sz="1500" dirty="0">
                <a:solidFill>
                  <a:schemeClr val="tx1"/>
                </a:solidFill>
                <a:latin typeface="BIZ UDPゴシック" panose="020B0400000000000000" pitchFamily="50" charset="-128"/>
                <a:ea typeface="BIZ UDPゴシック" panose="020B0400000000000000" pitchFamily="50" charset="-128"/>
              </a:rPr>
              <a:t>までの時短営業</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defTabSz="1625599"/>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en-US" sz="1500" dirty="0" smtClean="0">
                <a:solidFill>
                  <a:schemeClr val="tx1"/>
                </a:solidFill>
                <a:latin typeface="BIZ UDPゴシック" panose="020B0400000000000000" pitchFamily="50" charset="-128"/>
                <a:ea typeface="BIZ UDPゴシック" panose="020B0400000000000000" pitchFamily="50" charset="-128"/>
              </a:rPr>
              <a:t>　（</a:t>
            </a:r>
            <a:r>
              <a:rPr lang="ja-JP" altLang="en-US" sz="1500" dirty="0">
                <a:solidFill>
                  <a:schemeClr val="tx1"/>
                </a:solidFill>
                <a:latin typeface="BIZ UDPゴシック" panose="020B0400000000000000" pitchFamily="50" charset="-128"/>
                <a:ea typeface="BIZ UDPゴシック" panose="020B0400000000000000" pitchFamily="50" charset="-128"/>
              </a:rPr>
              <a:t>酒類の提供</a:t>
            </a:r>
            <a:r>
              <a:rPr lang="ja-JP" altLang="en-US" sz="1500" dirty="0" smtClean="0">
                <a:solidFill>
                  <a:schemeClr val="tx1"/>
                </a:solidFill>
                <a:latin typeface="BIZ UDPゴシック" panose="020B0400000000000000" pitchFamily="50" charset="-128"/>
                <a:ea typeface="BIZ UDPゴシック" panose="020B0400000000000000" pitchFamily="50" charset="-128"/>
              </a:rPr>
              <a:t>は</a:t>
            </a:r>
            <a:r>
              <a:rPr lang="en-US" altLang="ja-JP" sz="1500" dirty="0" smtClean="0">
                <a:solidFill>
                  <a:schemeClr val="tx1"/>
                </a:solidFill>
                <a:latin typeface="BIZ UDPゴシック" panose="020B0400000000000000" pitchFamily="50" charset="-128"/>
                <a:ea typeface="BIZ UDPゴシック" panose="020B0400000000000000" pitchFamily="50" charset="-128"/>
              </a:rPr>
              <a:t>11</a:t>
            </a:r>
            <a:r>
              <a:rPr lang="ja-JP" altLang="en-US" sz="1500" dirty="0" smtClean="0">
                <a:solidFill>
                  <a:schemeClr val="tx1"/>
                </a:solidFill>
                <a:latin typeface="BIZ UDPゴシック" panose="020B0400000000000000" pitchFamily="50" charset="-128"/>
                <a:ea typeface="BIZ UDPゴシック" panose="020B0400000000000000" pitchFamily="50" charset="-128"/>
              </a:rPr>
              <a:t>時から</a:t>
            </a:r>
            <a:r>
              <a:rPr lang="en-US" altLang="ja-JP" sz="1500" dirty="0" smtClean="0">
                <a:solidFill>
                  <a:schemeClr val="tx1"/>
                </a:solidFill>
                <a:latin typeface="BIZ UDPゴシック" panose="020B0400000000000000" pitchFamily="50" charset="-128"/>
                <a:ea typeface="BIZ UDPゴシック" panose="020B0400000000000000" pitchFamily="50" charset="-128"/>
              </a:rPr>
              <a:t>19</a:t>
            </a:r>
            <a:r>
              <a:rPr lang="ja-JP" altLang="en-US" sz="1500" dirty="0" smtClean="0">
                <a:solidFill>
                  <a:schemeClr val="tx1"/>
                </a:solidFill>
                <a:latin typeface="BIZ UDPゴシック" panose="020B0400000000000000" pitchFamily="50" charset="-128"/>
                <a:ea typeface="BIZ UDPゴシック" panose="020B0400000000000000" pitchFamily="50" charset="-128"/>
              </a:rPr>
              <a:t>時</a:t>
            </a:r>
            <a:r>
              <a:rPr lang="ja-JP" altLang="en-US" sz="1500" dirty="0">
                <a:solidFill>
                  <a:schemeClr val="tx1"/>
                </a:solidFill>
                <a:latin typeface="BIZ UDPゴシック" panose="020B0400000000000000" pitchFamily="50" charset="-128"/>
                <a:ea typeface="BIZ UDPゴシック" panose="020B0400000000000000" pitchFamily="50" charset="-128"/>
              </a:rPr>
              <a:t>まで</a:t>
            </a:r>
            <a:r>
              <a:rPr lang="ja-JP" altLang="en-US" sz="15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時短</a:t>
            </a:r>
            <a:r>
              <a:rPr lang="ja-JP" altLang="en-US" sz="1500" dirty="0">
                <a:solidFill>
                  <a:schemeClr val="tx1"/>
                </a:solidFill>
                <a:latin typeface="BIZ UDPゴシック" panose="020B0400000000000000" pitchFamily="50" charset="-128"/>
                <a:ea typeface="BIZ UDPゴシック" panose="020B0400000000000000" pitchFamily="50" charset="-128"/>
              </a:rPr>
              <a:t>要請に応じて</a:t>
            </a:r>
            <a:r>
              <a:rPr lang="ja-JP" altLang="en-US" sz="1500" dirty="0" smtClean="0">
                <a:solidFill>
                  <a:schemeClr val="tx1"/>
                </a:solidFill>
                <a:latin typeface="BIZ UDPゴシック" panose="020B0400000000000000" pitchFamily="50" charset="-128"/>
                <a:ea typeface="BIZ UDPゴシック" panose="020B0400000000000000" pitchFamily="50" charset="-128"/>
              </a:rPr>
              <a:t>いただいた</a:t>
            </a:r>
            <a:r>
              <a:rPr lang="ja-JP" altLang="en-US" sz="1500" dirty="0">
                <a:solidFill>
                  <a:schemeClr val="tx1"/>
                </a:solidFill>
                <a:latin typeface="BIZ UDPゴシック" panose="020B0400000000000000" pitchFamily="50" charset="-128"/>
                <a:ea typeface="BIZ UDPゴシック" panose="020B0400000000000000" pitchFamily="50" charset="-128"/>
              </a:rPr>
              <a:t>店舗に対して</a:t>
            </a:r>
            <a:r>
              <a:rPr lang="ja-JP" altLang="en-US" sz="1500" dirty="0" smtClean="0">
                <a:solidFill>
                  <a:schemeClr val="tx1"/>
                </a:solidFill>
                <a:latin typeface="BIZ UDPゴシック" panose="020B0400000000000000" pitchFamily="50" charset="-128"/>
                <a:ea typeface="BIZ UDPゴシック" panose="020B0400000000000000" pitchFamily="50" charset="-128"/>
              </a:rPr>
              <a:t>、協力金を支給。その際感染</a:t>
            </a:r>
            <a:r>
              <a:rPr lang="ja-JP" altLang="en-US" sz="1500" dirty="0">
                <a:solidFill>
                  <a:schemeClr val="tx1"/>
                </a:solidFill>
                <a:latin typeface="BIZ UDPゴシック" panose="020B0400000000000000" pitchFamily="50" charset="-128"/>
                <a:ea typeface="BIZ UDPゴシック" panose="020B0400000000000000" pitchFamily="50" charset="-128"/>
              </a:rPr>
              <a:t>防止対策</a:t>
            </a:r>
            <a:r>
              <a:rPr lang="ja-JP" altLang="en-US" sz="1500" dirty="0" smtClean="0">
                <a:solidFill>
                  <a:schemeClr val="tx1"/>
                </a:solidFill>
                <a:latin typeface="BIZ UDPゴシック" panose="020B0400000000000000" pitchFamily="50" charset="-128"/>
                <a:ea typeface="BIZ UDPゴシック" panose="020B0400000000000000" pitchFamily="50" charset="-128"/>
              </a:rPr>
              <a:t>取組書</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r>
              <a:rPr lang="ja-JP" altLang="en-US" sz="1500" dirty="0" smtClean="0">
                <a:solidFill>
                  <a:schemeClr val="tx1"/>
                </a:solidFill>
                <a:latin typeface="BIZ UDPゴシック" panose="020B0400000000000000" pitchFamily="50" charset="-128"/>
                <a:ea typeface="BIZ UDPゴシック" panose="020B0400000000000000" pitchFamily="50" charset="-128"/>
              </a:rPr>
              <a:t>市町村のステッカ</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r>
              <a:rPr lang="ja-JP" altLang="en-US" sz="1500" dirty="0" smtClean="0">
                <a:solidFill>
                  <a:schemeClr val="tx1"/>
                </a:solidFill>
                <a:latin typeface="BIZ UDPゴシック" panose="020B0400000000000000" pitchFamily="50" charset="-128"/>
                <a:ea typeface="BIZ UDPゴシック" panose="020B0400000000000000" pitchFamily="50" charset="-128"/>
              </a:rPr>
              <a:t>を含む</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r>
              <a:rPr lang="ja-JP" altLang="en-US" sz="1500" dirty="0" smtClean="0">
                <a:solidFill>
                  <a:schemeClr val="tx1"/>
                </a:solidFill>
                <a:latin typeface="BIZ UDPゴシック" panose="020B0400000000000000" pitchFamily="50" charset="-128"/>
                <a:ea typeface="BIZ UDPゴシック" panose="020B0400000000000000" pitchFamily="50" charset="-128"/>
              </a:rPr>
              <a:t>など</a:t>
            </a:r>
            <a:r>
              <a:rPr lang="ja-JP" altLang="en-US" sz="1500" dirty="0">
                <a:solidFill>
                  <a:schemeClr val="tx1"/>
                </a:solidFill>
                <a:latin typeface="BIZ UDPゴシック" panose="020B0400000000000000" pitchFamily="50" charset="-128"/>
                <a:ea typeface="BIZ UDPゴシック" panose="020B0400000000000000" pitchFamily="50" charset="-128"/>
              </a:rPr>
              <a:t>の</a:t>
            </a:r>
            <a:r>
              <a:rPr lang="ja-JP" altLang="en-US" sz="1500" dirty="0" smtClean="0">
                <a:solidFill>
                  <a:schemeClr val="tx1"/>
                </a:solidFill>
                <a:latin typeface="BIZ UDPゴシック" panose="020B0400000000000000" pitchFamily="50" charset="-128"/>
                <a:ea typeface="BIZ UDPゴシック" panose="020B0400000000000000" pitchFamily="50" charset="-128"/>
              </a:rPr>
              <a:t>掲示及び３月８日以降はマスク飲食の推奨を条件</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defTabSz="1625599"/>
            <a:endParaRPr lang="en-US" altLang="ja-JP" sz="1500" dirty="0">
              <a:solidFill>
                <a:prstClr val="black"/>
              </a:solidFill>
              <a:latin typeface="BIZ UDPゴシック" panose="020B0400000000000000" pitchFamily="50" charset="-128"/>
              <a:ea typeface="BIZ UDPゴシック" panose="020B0400000000000000" pitchFamily="50" charset="-128"/>
            </a:endParaRPr>
          </a:p>
          <a:p>
            <a:pPr defTabSz="1625599"/>
            <a:r>
              <a:rPr lang="ja-JP" altLang="en-US" sz="1500" dirty="0">
                <a:solidFill>
                  <a:prstClr val="black"/>
                </a:solidFill>
                <a:latin typeface="BIZ UDPゴシック" panose="020B0400000000000000" pitchFamily="50" charset="-128"/>
                <a:ea typeface="BIZ UDPゴシック" panose="020B0400000000000000" pitchFamily="50" charset="-128"/>
              </a:rPr>
              <a:t>２　企業における</a:t>
            </a:r>
            <a:r>
              <a:rPr lang="ja-JP" altLang="en-US" sz="1500" dirty="0" smtClean="0">
                <a:solidFill>
                  <a:prstClr val="black"/>
                </a:solidFill>
                <a:latin typeface="BIZ UDPゴシック" panose="020B0400000000000000" pitchFamily="50" charset="-128"/>
                <a:ea typeface="BIZ UDPゴシック" panose="020B0400000000000000" pitchFamily="50" charset="-128"/>
              </a:rPr>
              <a:t>テレワーク時差出勤等の更なる徹底について</a:t>
            </a:r>
            <a:endParaRPr lang="en-US" altLang="ja-JP" sz="1500" dirty="0">
              <a:solidFill>
                <a:prstClr val="black"/>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prstClr val="black"/>
                </a:solidFill>
                <a:latin typeface="BIZ UDPゴシック" panose="020B0400000000000000" pitchFamily="50" charset="-128"/>
                <a:ea typeface="BIZ UDPゴシック" panose="020B0400000000000000" pitchFamily="50" charset="-128"/>
              </a:rPr>
              <a:t>昼間の人流を抑制するため、出勤者数の７割削減を目指し、接触機会の低減に向けたテレワークやローテーション勤務の徹底</a:t>
            </a:r>
            <a:endParaRPr lang="en-US" altLang="ja-JP" sz="1500" dirty="0" smtClean="0">
              <a:solidFill>
                <a:prstClr val="black"/>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prstClr val="black"/>
                </a:solidFill>
                <a:latin typeface="BIZ UDPゴシック" panose="020B0400000000000000" pitchFamily="50" charset="-128"/>
                <a:ea typeface="BIZ UDPゴシック" panose="020B0400000000000000" pitchFamily="50" charset="-128"/>
              </a:rPr>
              <a:t>事業の継続に必要な場合を除き、</a:t>
            </a:r>
            <a:r>
              <a:rPr lang="en-US" altLang="ja-JP" sz="1500" dirty="0" smtClean="0">
                <a:solidFill>
                  <a:prstClr val="black"/>
                </a:solidFill>
                <a:latin typeface="BIZ UDPゴシック" panose="020B0400000000000000" pitchFamily="50" charset="-128"/>
                <a:ea typeface="BIZ UDPゴシック" panose="020B0400000000000000" pitchFamily="50" charset="-128"/>
              </a:rPr>
              <a:t>20</a:t>
            </a:r>
            <a:r>
              <a:rPr lang="ja-JP" altLang="en-US" sz="1500" dirty="0" smtClean="0">
                <a:solidFill>
                  <a:prstClr val="black"/>
                </a:solidFill>
                <a:latin typeface="BIZ UDPゴシック" panose="020B0400000000000000" pitchFamily="50" charset="-128"/>
                <a:ea typeface="BIZ UDPゴシック" panose="020B0400000000000000" pitchFamily="50" charset="-128"/>
              </a:rPr>
              <a:t>時以降の勤務を抑制</a:t>
            </a:r>
            <a:endParaRPr lang="en-US" altLang="ja-JP" sz="1500" dirty="0" smtClean="0">
              <a:solidFill>
                <a:prstClr val="black"/>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ja-JP" sz="1500" dirty="0" smtClean="0">
                <a:solidFill>
                  <a:schemeClr val="tx1"/>
                </a:solidFill>
                <a:latin typeface="BIZ UDPゴシック" panose="020B0400000000000000" pitchFamily="50" charset="-128"/>
                <a:ea typeface="BIZ UDPゴシック" panose="020B0400000000000000" pitchFamily="50" charset="-128"/>
              </a:rPr>
              <a:t>時差</a:t>
            </a:r>
            <a:r>
              <a:rPr lang="ja-JP" altLang="ja-JP" sz="1500" dirty="0">
                <a:solidFill>
                  <a:schemeClr val="tx1"/>
                </a:solidFill>
                <a:latin typeface="BIZ UDPゴシック" panose="020B0400000000000000" pitchFamily="50" charset="-128"/>
                <a:ea typeface="BIZ UDPゴシック" panose="020B0400000000000000" pitchFamily="50" charset="-128"/>
              </a:rPr>
              <a:t>出勤、週休や昼食時間の分散化、テレビ会議の活用</a:t>
            </a:r>
            <a:r>
              <a:rPr lang="ja-JP" altLang="ja-JP" sz="1500" dirty="0" smtClean="0">
                <a:solidFill>
                  <a:schemeClr val="tx1"/>
                </a:solidFill>
                <a:latin typeface="BIZ UDPゴシック" panose="020B0400000000000000" pitchFamily="50" charset="-128"/>
                <a:ea typeface="BIZ UDPゴシック" panose="020B0400000000000000" pitchFamily="50" charset="-128"/>
              </a:rPr>
              <a:t>、通勤</a:t>
            </a:r>
            <a:r>
              <a:rPr lang="ja-JP" altLang="ja-JP" sz="1500" dirty="0">
                <a:solidFill>
                  <a:schemeClr val="tx1"/>
                </a:solidFill>
                <a:latin typeface="BIZ UDPゴシック" panose="020B0400000000000000" pitchFamily="50" charset="-128"/>
                <a:ea typeface="BIZ UDPゴシック" panose="020B0400000000000000" pitchFamily="50" charset="-128"/>
              </a:rPr>
              <a:t>・在勤</a:t>
            </a:r>
            <a:r>
              <a:rPr lang="ja-JP" altLang="ja-JP" sz="1500" dirty="0" smtClean="0">
                <a:solidFill>
                  <a:schemeClr val="tx1"/>
                </a:solidFill>
                <a:latin typeface="BIZ UDPゴシック" panose="020B0400000000000000" pitchFamily="50" charset="-128"/>
                <a:ea typeface="BIZ UDPゴシック" panose="020B0400000000000000" pitchFamily="50" charset="-128"/>
              </a:rPr>
              <a:t>時の密</a:t>
            </a:r>
            <a:r>
              <a:rPr lang="ja-JP" altLang="ja-JP" sz="1500" dirty="0">
                <a:solidFill>
                  <a:schemeClr val="tx1"/>
                </a:solidFill>
                <a:latin typeface="BIZ UDPゴシック" panose="020B0400000000000000" pitchFamily="50" charset="-128"/>
                <a:ea typeface="BIZ UDPゴシック" panose="020B0400000000000000" pitchFamily="50" charset="-128"/>
              </a:rPr>
              <a:t>を防ぐ取組の</a:t>
            </a:r>
            <a:r>
              <a:rPr lang="ja-JP" altLang="ja-JP" sz="1500" dirty="0" smtClean="0">
                <a:solidFill>
                  <a:schemeClr val="tx1"/>
                </a:solidFill>
                <a:latin typeface="BIZ UDPゴシック" panose="020B0400000000000000" pitchFamily="50" charset="-128"/>
                <a:ea typeface="BIZ UDPゴシック" panose="020B0400000000000000" pitchFamily="50" charset="-128"/>
              </a:rPr>
              <a:t>徹底</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従業員への</a:t>
            </a:r>
            <a:r>
              <a:rPr lang="ja-JP" altLang="ja-JP" sz="1500" dirty="0" smtClean="0">
                <a:solidFill>
                  <a:schemeClr val="tx1"/>
                </a:solidFill>
                <a:latin typeface="BIZ UDPゴシック" panose="020B0400000000000000" pitchFamily="50" charset="-128"/>
                <a:ea typeface="BIZ UDPゴシック" panose="020B0400000000000000" pitchFamily="50" charset="-128"/>
              </a:rPr>
              <a:t>基本的</a:t>
            </a:r>
            <a:r>
              <a:rPr lang="ja-JP" altLang="ja-JP" sz="1500" dirty="0">
                <a:solidFill>
                  <a:schemeClr val="tx1"/>
                </a:solidFill>
                <a:latin typeface="BIZ UDPゴシック" panose="020B0400000000000000" pitchFamily="50" charset="-128"/>
                <a:ea typeface="BIZ UDPゴシック" panose="020B0400000000000000" pitchFamily="50" charset="-128"/>
              </a:rPr>
              <a:t>な感染防止対策の徹底</a:t>
            </a:r>
            <a:r>
              <a:rPr lang="ja-JP" altLang="ja-JP" sz="1500" dirty="0" smtClean="0">
                <a:solidFill>
                  <a:schemeClr val="tx1"/>
                </a:solidFill>
                <a:latin typeface="BIZ UDPゴシック" panose="020B0400000000000000" pitchFamily="50" charset="-128"/>
                <a:ea typeface="BIZ UDPゴシック" panose="020B0400000000000000" pitchFamily="50" charset="-128"/>
              </a:rPr>
              <a:t>や</a:t>
            </a:r>
            <a:r>
              <a:rPr lang="ja-JP" altLang="en-US" sz="1500" dirty="0" smtClean="0">
                <a:solidFill>
                  <a:schemeClr val="tx1"/>
                </a:solidFill>
                <a:latin typeface="BIZ UDPゴシック" panose="020B0400000000000000" pitchFamily="50" charset="-128"/>
                <a:ea typeface="BIZ UDPゴシック" panose="020B0400000000000000" pitchFamily="50" charset="-128"/>
              </a:rPr>
              <a:t>外出自粛</a:t>
            </a:r>
            <a:r>
              <a:rPr lang="ja-JP" altLang="en-US" sz="1500" dirty="0">
                <a:solidFill>
                  <a:schemeClr val="tx1"/>
                </a:solidFill>
                <a:latin typeface="BIZ UDPゴシック" panose="020B0400000000000000" pitchFamily="50" charset="-128"/>
                <a:ea typeface="BIZ UDPゴシック" panose="020B0400000000000000" pitchFamily="50" charset="-128"/>
              </a:rPr>
              <a:t>、</a:t>
            </a:r>
            <a:r>
              <a:rPr lang="ja-JP" altLang="ja-JP" sz="1500" dirty="0" smtClean="0">
                <a:solidFill>
                  <a:schemeClr val="tx1"/>
                </a:solidFill>
                <a:latin typeface="BIZ UDPゴシック" panose="020B0400000000000000" pitchFamily="50" charset="-128"/>
                <a:ea typeface="BIZ UDPゴシック" panose="020B0400000000000000" pitchFamily="50" charset="-128"/>
              </a:rPr>
              <a:t>会食自粛</a:t>
            </a:r>
            <a:r>
              <a:rPr lang="ja-JP" altLang="en-US" sz="1500" dirty="0" smtClean="0">
                <a:solidFill>
                  <a:schemeClr val="tx1"/>
                </a:solidFill>
                <a:latin typeface="BIZ UDPゴシック" panose="020B0400000000000000" pitchFamily="50" charset="-128"/>
                <a:ea typeface="BIZ UDPゴシック" panose="020B0400000000000000" pitchFamily="50" charset="-128"/>
              </a:rPr>
              <a:t>の呼びかけ</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defTabSz="1625599"/>
            <a:endParaRPr lang="en-US" altLang="ja-JP" sz="1500" dirty="0">
              <a:solidFill>
                <a:prstClr val="black"/>
              </a:solidFill>
              <a:latin typeface="BIZ UDPゴシック" panose="020B0400000000000000" pitchFamily="50" charset="-128"/>
              <a:ea typeface="BIZ UDPゴシック" panose="020B0400000000000000" pitchFamily="50" charset="-128"/>
            </a:endParaRPr>
          </a:p>
          <a:p>
            <a:pPr defTabSz="1625599"/>
            <a:r>
              <a:rPr lang="ja-JP" altLang="en-US" sz="1500" dirty="0">
                <a:solidFill>
                  <a:prstClr val="black"/>
                </a:solidFill>
                <a:latin typeface="BIZ UDPゴシック" panose="020B0400000000000000" pitchFamily="50" charset="-128"/>
                <a:ea typeface="BIZ UDPゴシック" panose="020B0400000000000000" pitchFamily="50" charset="-128"/>
              </a:rPr>
              <a:t>３　</a:t>
            </a:r>
            <a:r>
              <a:rPr lang="ja-JP" altLang="en-US" sz="1500" dirty="0" smtClean="0">
                <a:solidFill>
                  <a:prstClr val="black"/>
                </a:solidFill>
                <a:latin typeface="BIZ UDPゴシック" panose="020B0400000000000000" pitchFamily="50" charset="-128"/>
                <a:ea typeface="BIZ UDPゴシック" panose="020B0400000000000000" pitchFamily="50" charset="-128"/>
              </a:rPr>
              <a:t>イベントの開催制限について</a:t>
            </a:r>
            <a:endParaRPr lang="en-US" altLang="ja-JP" sz="1500" dirty="0" smtClean="0">
              <a:solidFill>
                <a:prstClr val="black"/>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a:solidFill>
                  <a:prstClr val="black"/>
                </a:solidFill>
                <a:latin typeface="BIZ UDPゴシック" panose="020B0400000000000000" pitchFamily="50" charset="-128"/>
                <a:ea typeface="BIZ UDPゴシック" panose="020B0400000000000000" pitchFamily="50" charset="-128"/>
              </a:rPr>
              <a:t>収容率と人数上限でどちらか小さい方を限度とする。</a:t>
            </a:r>
            <a:endParaRPr lang="en-US" altLang="ja-JP" sz="1500" dirty="0">
              <a:solidFill>
                <a:prstClr val="black"/>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併せて</a:t>
            </a:r>
            <a:r>
              <a:rPr lang="en-US" altLang="ja-JP" sz="1500" dirty="0">
                <a:solidFill>
                  <a:schemeClr val="tx1"/>
                </a:solidFill>
                <a:latin typeface="BIZ UDPゴシック" panose="020B0400000000000000" pitchFamily="50" charset="-128"/>
                <a:ea typeface="BIZ UDPゴシック" panose="020B0400000000000000" pitchFamily="50" charset="-128"/>
              </a:rPr>
              <a:t>20</a:t>
            </a:r>
            <a:r>
              <a:rPr lang="ja-JP" altLang="en-US" sz="1500" dirty="0">
                <a:solidFill>
                  <a:schemeClr val="tx1"/>
                </a:solidFill>
                <a:latin typeface="BIZ UDPゴシック" panose="020B0400000000000000" pitchFamily="50" charset="-128"/>
                <a:ea typeface="BIZ UDPゴシック" panose="020B0400000000000000" pitchFamily="50" charset="-128"/>
              </a:rPr>
              <a:t>時までの時短営業や参加者に対するイベント前後の</a:t>
            </a:r>
            <a:r>
              <a:rPr lang="ja-JP" altLang="en-US" sz="1500" dirty="0" smtClean="0">
                <a:solidFill>
                  <a:schemeClr val="tx1"/>
                </a:solidFill>
                <a:latin typeface="BIZ UDPゴシック" panose="020B0400000000000000" pitchFamily="50" charset="-128"/>
                <a:ea typeface="BIZ UDPゴシック" panose="020B0400000000000000" pitchFamily="50" charset="-128"/>
              </a:rPr>
              <a:t>会食</a:t>
            </a:r>
            <a:r>
              <a:rPr lang="ja-JP" altLang="en-US" sz="1500" dirty="0">
                <a:solidFill>
                  <a:schemeClr val="tx1"/>
                </a:solidFill>
                <a:latin typeface="BIZ UDPゴシック" panose="020B0400000000000000" pitchFamily="50" charset="-128"/>
                <a:ea typeface="BIZ UDPゴシック" panose="020B0400000000000000" pitchFamily="50" charset="-128"/>
              </a:rPr>
              <a:t>　　　自粛の</a:t>
            </a:r>
            <a:r>
              <a:rPr lang="ja-JP" altLang="en-US" sz="1500" dirty="0" smtClean="0">
                <a:solidFill>
                  <a:schemeClr val="tx1"/>
                </a:solidFill>
                <a:latin typeface="BIZ UDPゴシック" panose="020B0400000000000000" pitchFamily="50" charset="-128"/>
                <a:ea typeface="BIZ UDPゴシック" panose="020B0400000000000000" pitchFamily="50" charset="-128"/>
              </a:rPr>
              <a:t>周知　</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r>
              <a:rPr lang="ja-JP" altLang="en-US" sz="1500" dirty="0" smtClean="0">
                <a:solidFill>
                  <a:schemeClr val="tx1"/>
                </a:solidFill>
                <a:latin typeface="BIZ UDPゴシック" panose="020B0400000000000000" pitchFamily="50" charset="-128"/>
                <a:ea typeface="BIZ UDPゴシック" panose="020B0400000000000000" pitchFamily="50" charset="-128"/>
              </a:rPr>
              <a:t>無観客で開催される催物等については営業時間の短縮の働きかけの対象外</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defTabSz="1625599"/>
            <a:r>
              <a:rPr lang="ja-JP" altLang="en-US" sz="1500" dirty="0" smtClean="0">
                <a:solidFill>
                  <a:prstClr val="black"/>
                </a:solidFill>
                <a:latin typeface="BIZ UDPゴシック" panose="020B0400000000000000" pitchFamily="50" charset="-128"/>
                <a:ea typeface="BIZ UDPゴシック" panose="020B0400000000000000" pitchFamily="50" charset="-128"/>
              </a:rPr>
              <a:t>　</a:t>
            </a:r>
            <a:endParaRPr lang="en-US" altLang="ja-JP" sz="1500" dirty="0" smtClean="0">
              <a:solidFill>
                <a:prstClr val="black"/>
              </a:solidFill>
              <a:latin typeface="BIZ UDPゴシック" panose="020B0400000000000000" pitchFamily="50" charset="-128"/>
              <a:ea typeface="BIZ UDPゴシック" panose="020B0400000000000000" pitchFamily="50" charset="-128"/>
            </a:endParaRPr>
          </a:p>
          <a:p>
            <a:pPr defTabSz="1625599"/>
            <a:endParaRPr lang="en-US" altLang="ja-JP" sz="1500" dirty="0">
              <a:solidFill>
                <a:prstClr val="black"/>
              </a:solidFill>
              <a:latin typeface="BIZ UDPゴシック" panose="020B0400000000000000" pitchFamily="50" charset="-128"/>
              <a:ea typeface="BIZ UDPゴシック" panose="020B0400000000000000" pitchFamily="50" charset="-128"/>
            </a:endParaRPr>
          </a:p>
          <a:p>
            <a:pPr defTabSz="1625599"/>
            <a:endParaRPr lang="en-US" altLang="ja-JP" sz="1500" dirty="0" smtClean="0">
              <a:solidFill>
                <a:prstClr val="black"/>
              </a:solidFill>
              <a:latin typeface="BIZ UDPゴシック" panose="020B0400000000000000" pitchFamily="50" charset="-128"/>
              <a:ea typeface="BIZ UDPゴシック" panose="020B0400000000000000" pitchFamily="50" charset="-128"/>
            </a:endParaRPr>
          </a:p>
          <a:p>
            <a:r>
              <a:rPr lang="ja-JP" altLang="en-US" sz="1500" dirty="0" smtClean="0">
                <a:solidFill>
                  <a:schemeClr val="tx1"/>
                </a:solidFill>
                <a:latin typeface="BIZ UDPゴシック" panose="020B0400000000000000" pitchFamily="50" charset="-128"/>
                <a:ea typeface="BIZ UDPゴシック" panose="020B0400000000000000" pitchFamily="50" charset="-128"/>
              </a:rPr>
              <a:t>　</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r>
              <a:rPr lang="ja-JP" altLang="en-US" sz="1500" dirty="0" smtClean="0">
                <a:solidFill>
                  <a:schemeClr val="tx1"/>
                </a:solidFill>
                <a:latin typeface="BIZ UDPゴシック" panose="020B0400000000000000" pitchFamily="50" charset="-128"/>
                <a:ea typeface="BIZ UDPゴシック" panose="020B0400000000000000" pitchFamily="50" charset="-128"/>
              </a:rPr>
              <a:t>　既存販売分については適用しない。</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500" dirty="0" smtClean="0">
                <a:solidFill>
                  <a:schemeClr val="tx1"/>
                </a:solidFill>
                <a:latin typeface="BIZ UDPゴシック" panose="020B0400000000000000" pitchFamily="50" charset="-128"/>
                <a:ea typeface="BIZ UDPゴシック" panose="020B0400000000000000" pitchFamily="50" charset="-128"/>
              </a:rPr>
              <a:t>４</a:t>
            </a: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ja-JP" sz="1500" dirty="0">
                <a:solidFill>
                  <a:schemeClr val="tx1"/>
                </a:solidFill>
                <a:latin typeface="BIZ UDPゴシック" panose="020B0400000000000000" pitchFamily="50" charset="-128"/>
                <a:ea typeface="BIZ UDPゴシック" panose="020B0400000000000000" pitchFamily="50" charset="-128"/>
              </a:rPr>
              <a:t>大学や学校への</a:t>
            </a:r>
            <a:r>
              <a:rPr lang="ja-JP" altLang="ja-JP" sz="1500" dirty="0" smtClean="0">
                <a:solidFill>
                  <a:schemeClr val="tx1"/>
                </a:solidFill>
                <a:latin typeface="BIZ UDPゴシック" panose="020B0400000000000000" pitchFamily="50" charset="-128"/>
                <a:ea typeface="BIZ UDPゴシック" panose="020B0400000000000000" pitchFamily="50" charset="-128"/>
              </a:rPr>
              <a:t>要請</a:t>
            </a:r>
            <a:r>
              <a:rPr lang="ja-JP" altLang="en-US" sz="1500" dirty="0" smtClean="0">
                <a:solidFill>
                  <a:schemeClr val="tx1"/>
                </a:solidFill>
                <a:latin typeface="BIZ UDPゴシック" panose="020B0400000000000000" pitchFamily="50" charset="-128"/>
                <a:ea typeface="BIZ UDPゴシック" panose="020B0400000000000000" pitchFamily="50" charset="-128"/>
              </a:rPr>
              <a:t>について</a:t>
            </a:r>
            <a:endParaRPr lang="ja-JP" altLang="ja-JP" sz="1500" dirty="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ja-JP" sz="1500" dirty="0" smtClean="0">
                <a:solidFill>
                  <a:schemeClr val="tx1"/>
                </a:solidFill>
                <a:latin typeface="BIZ UDPゴシック" panose="020B0400000000000000" pitchFamily="50" charset="-128"/>
                <a:ea typeface="BIZ UDPゴシック" panose="020B0400000000000000" pitchFamily="50" charset="-128"/>
              </a:rPr>
              <a:t>学生</a:t>
            </a:r>
            <a:r>
              <a:rPr lang="ja-JP" altLang="ja-JP" sz="1500" dirty="0">
                <a:solidFill>
                  <a:schemeClr val="tx1"/>
                </a:solidFill>
                <a:latin typeface="BIZ UDPゴシック" panose="020B0400000000000000" pitchFamily="50" charset="-128"/>
                <a:ea typeface="BIZ UDPゴシック" panose="020B0400000000000000" pitchFamily="50" charset="-128"/>
              </a:rPr>
              <a:t>、生徒</a:t>
            </a:r>
            <a:r>
              <a:rPr lang="ja-JP" altLang="ja-JP" sz="1500" dirty="0" smtClean="0">
                <a:solidFill>
                  <a:schemeClr val="tx1"/>
                </a:solidFill>
                <a:latin typeface="BIZ UDPゴシック" panose="020B0400000000000000" pitchFamily="50" charset="-128"/>
                <a:ea typeface="BIZ UDPゴシック" panose="020B0400000000000000" pitchFamily="50" charset="-128"/>
              </a:rPr>
              <a:t>へ基本的</a:t>
            </a:r>
            <a:r>
              <a:rPr lang="ja-JP" altLang="ja-JP" sz="1500" dirty="0">
                <a:solidFill>
                  <a:schemeClr val="tx1"/>
                </a:solidFill>
                <a:latin typeface="BIZ UDPゴシック" panose="020B0400000000000000" pitchFamily="50" charset="-128"/>
                <a:ea typeface="BIZ UDPゴシック" panose="020B0400000000000000" pitchFamily="50" charset="-128"/>
              </a:rPr>
              <a:t>な感染防止対策</a:t>
            </a:r>
            <a:r>
              <a:rPr lang="ja-JP" altLang="ja-JP" sz="1500" dirty="0" smtClean="0">
                <a:solidFill>
                  <a:schemeClr val="tx1"/>
                </a:solidFill>
                <a:latin typeface="BIZ UDPゴシック" panose="020B0400000000000000" pitchFamily="50" charset="-128"/>
                <a:ea typeface="BIZ UDPゴシック" panose="020B0400000000000000" pitchFamily="50" charset="-128"/>
              </a:rPr>
              <a:t>の</a:t>
            </a:r>
            <a:r>
              <a:rPr lang="ja-JP" altLang="en-US" sz="1500" dirty="0" smtClean="0">
                <a:solidFill>
                  <a:schemeClr val="tx1"/>
                </a:solidFill>
                <a:latin typeface="BIZ UDPゴシック" panose="020B0400000000000000" pitchFamily="50" charset="-128"/>
                <a:ea typeface="BIZ UDPゴシック" panose="020B0400000000000000" pitchFamily="50" charset="-128"/>
              </a:rPr>
              <a:t>徹底や</a:t>
            </a:r>
            <a:r>
              <a:rPr lang="ja-JP" altLang="ja-JP" sz="1500" dirty="0" smtClean="0">
                <a:solidFill>
                  <a:schemeClr val="tx1"/>
                </a:solidFill>
                <a:latin typeface="BIZ UDPゴシック" panose="020B0400000000000000" pitchFamily="50" charset="-128"/>
                <a:ea typeface="BIZ UDPゴシック" panose="020B0400000000000000" pitchFamily="50" charset="-128"/>
              </a:rPr>
              <a:t>会食自粛</a:t>
            </a:r>
            <a:r>
              <a:rPr lang="ja-JP" altLang="en-US" sz="1500" dirty="0" smtClean="0">
                <a:solidFill>
                  <a:schemeClr val="tx1"/>
                </a:solidFill>
                <a:latin typeface="BIZ UDPゴシック" panose="020B0400000000000000" pitchFamily="50" charset="-128"/>
                <a:ea typeface="BIZ UDPゴシック" panose="020B0400000000000000" pitchFamily="50" charset="-128"/>
              </a:rPr>
              <a:t>の呼びか</a:t>
            </a:r>
            <a:r>
              <a:rPr lang="ja-JP" altLang="ja-JP" sz="1500" dirty="0" smtClean="0">
                <a:solidFill>
                  <a:schemeClr val="tx1"/>
                </a:solidFill>
                <a:latin typeface="BIZ UDPゴシック" panose="020B0400000000000000" pitchFamily="50" charset="-128"/>
                <a:ea typeface="BIZ UDPゴシック" panose="020B0400000000000000" pitchFamily="50" charset="-128"/>
              </a:rPr>
              <a:t>け</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　</a:t>
            </a:r>
            <a:r>
              <a:rPr lang="ja-JP" altLang="ja-JP" sz="1500" dirty="0" smtClean="0">
                <a:solidFill>
                  <a:schemeClr val="tx1"/>
                </a:solidFill>
                <a:latin typeface="BIZ UDPゴシック" panose="020B0400000000000000" pitchFamily="50" charset="-128"/>
                <a:ea typeface="BIZ UDPゴシック" panose="020B0400000000000000" pitchFamily="50" charset="-128"/>
              </a:rPr>
              <a:t>感染</a:t>
            </a:r>
            <a:r>
              <a:rPr lang="ja-JP" altLang="ja-JP" sz="1500" dirty="0">
                <a:solidFill>
                  <a:schemeClr val="tx1"/>
                </a:solidFill>
                <a:latin typeface="BIZ UDPゴシック" panose="020B0400000000000000" pitchFamily="50" charset="-128"/>
                <a:ea typeface="BIZ UDPゴシック" panose="020B0400000000000000" pitchFamily="50" charset="-128"/>
              </a:rPr>
              <a:t>防止のための所要の措置を</a:t>
            </a:r>
            <a:r>
              <a:rPr lang="ja-JP" altLang="ja-JP" sz="1500" dirty="0" smtClean="0">
                <a:solidFill>
                  <a:schemeClr val="tx1"/>
                </a:solidFill>
                <a:latin typeface="BIZ UDPゴシック" panose="020B0400000000000000" pitchFamily="50" charset="-128"/>
                <a:ea typeface="BIZ UDPゴシック" panose="020B0400000000000000" pitchFamily="50" charset="-128"/>
              </a:rPr>
              <a:t>講じること</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　</a:t>
            </a:r>
            <a:r>
              <a:rPr lang="ja-JP" altLang="ja-JP" sz="1500" dirty="0" smtClean="0">
                <a:solidFill>
                  <a:schemeClr val="tx1"/>
                </a:solidFill>
                <a:latin typeface="BIZ UDPゴシック" panose="020B0400000000000000" pitchFamily="50" charset="-128"/>
                <a:ea typeface="BIZ UDPゴシック" panose="020B0400000000000000" pitchFamily="50" charset="-128"/>
              </a:rPr>
              <a:t>寮生活</a:t>
            </a:r>
            <a:r>
              <a:rPr lang="ja-JP" altLang="ja-JP" sz="1500" dirty="0">
                <a:solidFill>
                  <a:schemeClr val="tx1"/>
                </a:solidFill>
                <a:latin typeface="BIZ UDPゴシック" panose="020B0400000000000000" pitchFamily="50" charset="-128"/>
                <a:ea typeface="BIZ UDPゴシック" panose="020B0400000000000000" pitchFamily="50" charset="-128"/>
              </a:rPr>
              <a:t>、クラブ・部活動など</a:t>
            </a:r>
            <a:r>
              <a:rPr lang="ja-JP" altLang="ja-JP" sz="1500" dirty="0" smtClean="0">
                <a:solidFill>
                  <a:schemeClr val="tx1"/>
                </a:solidFill>
                <a:latin typeface="BIZ UDPゴシック" panose="020B0400000000000000" pitchFamily="50" charset="-128"/>
                <a:ea typeface="BIZ UDPゴシック" panose="020B0400000000000000" pitchFamily="50" charset="-128"/>
              </a:rPr>
              <a:t>集団行動</a:t>
            </a:r>
            <a:r>
              <a:rPr lang="ja-JP" altLang="ja-JP" sz="1500" dirty="0">
                <a:solidFill>
                  <a:schemeClr val="tx1"/>
                </a:solidFill>
                <a:latin typeface="BIZ UDPゴシック" panose="020B0400000000000000" pitchFamily="50" charset="-128"/>
                <a:ea typeface="BIZ UDPゴシック" panose="020B0400000000000000" pitchFamily="50" charset="-128"/>
              </a:rPr>
              <a:t>における感染</a:t>
            </a:r>
            <a:r>
              <a:rPr lang="ja-JP" altLang="ja-JP" sz="1500" dirty="0" smtClean="0">
                <a:solidFill>
                  <a:schemeClr val="tx1"/>
                </a:solidFill>
                <a:latin typeface="BIZ UDPゴシック" panose="020B0400000000000000" pitchFamily="50" charset="-128"/>
                <a:ea typeface="BIZ UDPゴシック" panose="020B0400000000000000" pitchFamily="50" charset="-128"/>
              </a:rPr>
              <a:t>防止対策の徹底</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defTabSz="1625599"/>
            <a:r>
              <a:rPr lang="ja-JP" altLang="en-US" sz="1500" dirty="0" smtClean="0">
                <a:solidFill>
                  <a:schemeClr val="tx1"/>
                </a:solidFill>
                <a:latin typeface="BIZ UDPゴシック" panose="020B0400000000000000" pitchFamily="50" charset="-128"/>
                <a:ea typeface="BIZ UDPゴシック" panose="020B0400000000000000" pitchFamily="50" charset="-128"/>
              </a:rPr>
              <a:t>５</a:t>
            </a: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ja-JP" altLang="en-US" sz="1500" dirty="0" smtClean="0">
                <a:solidFill>
                  <a:schemeClr val="tx1"/>
                </a:solidFill>
                <a:latin typeface="BIZ UDPゴシック" panose="020B0400000000000000" pitchFamily="50" charset="-128"/>
                <a:ea typeface="BIZ UDPゴシック" panose="020B0400000000000000" pitchFamily="50" charset="-128"/>
              </a:rPr>
              <a:t>その他　</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r>
              <a:rPr lang="ja-JP" altLang="en-US" sz="1500" dirty="0" smtClean="0">
                <a:solidFill>
                  <a:schemeClr val="tx1"/>
                </a:solidFill>
                <a:latin typeface="BIZ UDPゴシック" panose="020B0400000000000000" pitchFamily="50" charset="-128"/>
                <a:ea typeface="BIZ UDPゴシック" panose="020B0400000000000000" pitchFamily="50" charset="-128"/>
              </a:rPr>
              <a:t>お願い事項</a:t>
            </a:r>
            <a:r>
              <a:rPr lang="en-US" altLang="ja-JP" sz="1500" dirty="0" smtClean="0">
                <a:solidFill>
                  <a:schemeClr val="tx1"/>
                </a:solidFill>
                <a:latin typeface="BIZ UDPゴシック" panose="020B0400000000000000" pitchFamily="50" charset="-128"/>
                <a:ea typeface="BIZ UDPゴシック" panose="020B0400000000000000" pitchFamily="50" charset="-128"/>
              </a:rPr>
              <a:t>)</a:t>
            </a:r>
          </a:p>
          <a:p>
            <a:pPr marL="285750" indent="-285750" defTabSz="1625599">
              <a:buFont typeface="Arial" panose="020B0604020202020204" pitchFamily="34" charset="0"/>
              <a:buChar char="•"/>
            </a:pPr>
            <a:r>
              <a:rPr lang="ja-JP" altLang="en-US" sz="1500" dirty="0">
                <a:solidFill>
                  <a:schemeClr val="tx1"/>
                </a:solidFill>
                <a:latin typeface="BIZ UDPゴシック" panose="020B0400000000000000" pitchFamily="50" charset="-128"/>
                <a:ea typeface="BIZ UDPゴシック" panose="020B0400000000000000" pitchFamily="50" charset="-128"/>
              </a:rPr>
              <a:t>　飲食店の皆様はデリバリーやテイクアウトによる営業</a:t>
            </a:r>
            <a:r>
              <a:rPr lang="ja-JP" altLang="en-US" sz="1500" dirty="0" smtClean="0">
                <a:solidFill>
                  <a:schemeClr val="tx1"/>
                </a:solidFill>
                <a:latin typeface="BIZ UDPゴシック" panose="020B0400000000000000" pitchFamily="50" charset="-128"/>
                <a:ea typeface="BIZ UDPゴシック" panose="020B0400000000000000" pitchFamily="50" charset="-128"/>
              </a:rPr>
              <a:t>強化</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　店舗におけるアクリル板設置等の飛沫対策の実践</a:t>
            </a:r>
            <a:endParaRPr lang="en-US" altLang="ja-JP" sz="1500" dirty="0">
              <a:solidFill>
                <a:schemeClr val="tx1"/>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a:solidFill>
                  <a:schemeClr val="tx1"/>
                </a:solidFill>
                <a:latin typeface="BIZ UDPゴシック" panose="020B0400000000000000" pitchFamily="50" charset="-128"/>
                <a:ea typeface="BIZ UDPゴシック" panose="020B0400000000000000" pitchFamily="50" charset="-128"/>
              </a:rPr>
              <a:t>　</a:t>
            </a:r>
            <a:r>
              <a:rPr lang="en-US" altLang="ja-JP" sz="1500" dirty="0" smtClean="0">
                <a:solidFill>
                  <a:schemeClr val="tx1"/>
                </a:solidFill>
                <a:latin typeface="BIZ UDPゴシック" panose="020B0400000000000000" pitchFamily="50" charset="-128"/>
                <a:ea typeface="BIZ UDPゴシック" panose="020B0400000000000000" pitchFamily="50" charset="-128"/>
              </a:rPr>
              <a:t>20</a:t>
            </a:r>
            <a:r>
              <a:rPr lang="ja-JP" altLang="ja-JP" sz="1500" dirty="0">
                <a:solidFill>
                  <a:schemeClr val="tx1"/>
                </a:solidFill>
                <a:latin typeface="BIZ UDPゴシック" panose="020B0400000000000000" pitchFamily="50" charset="-128"/>
                <a:ea typeface="BIZ UDPゴシック" panose="020B0400000000000000" pitchFamily="50" charset="-128"/>
              </a:rPr>
              <a:t>時以降のネオンの消灯とイルミネーションの早めの</a:t>
            </a:r>
            <a:r>
              <a:rPr lang="ja-JP" altLang="ja-JP" sz="1500" dirty="0" smtClean="0">
                <a:solidFill>
                  <a:schemeClr val="tx1"/>
                </a:solidFill>
                <a:latin typeface="BIZ UDPゴシック" panose="020B0400000000000000" pitchFamily="50" charset="-128"/>
                <a:ea typeface="BIZ UDPゴシック" panose="020B0400000000000000" pitchFamily="50" charset="-128"/>
              </a:rPr>
              <a:t>消灯</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marL="285750" indent="-285750" defTabSz="1625599">
              <a:buFont typeface="Arial" panose="020B0604020202020204" pitchFamily="34" charset="0"/>
              <a:buChar char="•"/>
            </a:pPr>
            <a:r>
              <a:rPr lang="ja-JP" altLang="en-US" sz="1500" dirty="0" smtClean="0">
                <a:solidFill>
                  <a:schemeClr val="tx1"/>
                </a:solidFill>
                <a:latin typeface="BIZ UDPゴシック" panose="020B0400000000000000" pitchFamily="50" charset="-128"/>
                <a:ea typeface="BIZ UDPゴシック" panose="020B0400000000000000" pitchFamily="50" charset="-128"/>
              </a:rPr>
              <a:t>　感染防止対策取組書の掲示及び業種別ガイドラインの遵守</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pPr defTabSz="1625599"/>
            <a:endParaRPr lang="en-US" altLang="ja-JP" sz="1500" dirty="0">
              <a:solidFill>
                <a:schemeClr val="tx1"/>
              </a:solidFill>
              <a:latin typeface="BIZ UDPゴシック" panose="020B0400000000000000" pitchFamily="50" charset="-128"/>
              <a:ea typeface="BIZ UDPゴシック" panose="020B0400000000000000" pitchFamily="50" charset="-128"/>
            </a:endParaRPr>
          </a:p>
          <a:p>
            <a:r>
              <a:rPr lang="ja-JP" altLang="en-US" sz="1500" dirty="0" smtClean="0">
                <a:solidFill>
                  <a:schemeClr val="tx1"/>
                </a:solidFill>
                <a:latin typeface="BIZ UDPゴシック" panose="020B0400000000000000" pitchFamily="50" charset="-128"/>
                <a:ea typeface="BIZ UDPゴシック" panose="020B0400000000000000" pitchFamily="50" charset="-128"/>
              </a:rPr>
              <a:t>なお、緊急事態宣言解除後、時短営業については段階的に緩和します。</a:t>
            </a:r>
            <a:endParaRPr lang="en-US" altLang="ja-JP" sz="1500" dirty="0" smtClean="0">
              <a:solidFill>
                <a:schemeClr val="tx1"/>
              </a:solidFill>
              <a:latin typeface="BIZ UDPゴシック" panose="020B0400000000000000" pitchFamily="50" charset="-128"/>
              <a:ea typeface="BIZ UDPゴシック" panose="020B0400000000000000" pitchFamily="50" charset="-128"/>
            </a:endParaRPr>
          </a:p>
          <a:p>
            <a:r>
              <a:rPr lang="en-US" altLang="ja-JP"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smtClean="0">
                <a:solidFill>
                  <a:schemeClr val="tx1"/>
                </a:solidFill>
                <a:latin typeface="BIZ UDPゴシック" panose="020B0400000000000000" pitchFamily="50" charset="-128"/>
                <a:ea typeface="BIZ UDPゴシック" panose="020B0400000000000000" pitchFamily="50" charset="-128"/>
              </a:rPr>
              <a:t>３月</a:t>
            </a:r>
            <a:r>
              <a:rPr lang="en-US" altLang="ja-JP" sz="1400" dirty="0" smtClean="0">
                <a:solidFill>
                  <a:schemeClr val="tx1"/>
                </a:solidFill>
                <a:latin typeface="BIZ UDPゴシック" panose="020B0400000000000000" pitchFamily="50" charset="-128"/>
                <a:ea typeface="BIZ UDPゴシック" panose="020B0400000000000000" pitchFamily="50" charset="-128"/>
              </a:rPr>
              <a:t>31</a:t>
            </a:r>
            <a:r>
              <a:rPr lang="ja-JP" altLang="en-US" sz="1400" dirty="0" smtClean="0">
                <a:solidFill>
                  <a:schemeClr val="tx1"/>
                </a:solidFill>
                <a:latin typeface="BIZ UDPゴシック" panose="020B0400000000000000" pitchFamily="50" charset="-128"/>
                <a:ea typeface="BIZ UDPゴシック" panose="020B0400000000000000" pitchFamily="50" charset="-128"/>
              </a:rPr>
              <a:t>日までの間、５時から</a:t>
            </a:r>
            <a:r>
              <a:rPr lang="en-US" altLang="ja-JP" sz="1400" dirty="0" smtClean="0">
                <a:solidFill>
                  <a:schemeClr val="tx1"/>
                </a:solidFill>
                <a:latin typeface="BIZ UDPゴシック" panose="020B0400000000000000" pitchFamily="50" charset="-128"/>
                <a:ea typeface="BIZ UDPゴシック" panose="020B0400000000000000" pitchFamily="50" charset="-128"/>
              </a:rPr>
              <a:t>21</a:t>
            </a:r>
            <a:r>
              <a:rPr lang="ja-JP" altLang="en-US" sz="1400" dirty="0" smtClean="0">
                <a:solidFill>
                  <a:schemeClr val="tx1"/>
                </a:solidFill>
                <a:latin typeface="BIZ UDPゴシック" panose="020B0400000000000000" pitchFamily="50" charset="-128"/>
                <a:ea typeface="BIZ UDPゴシック" panose="020B0400000000000000" pitchFamily="50" charset="-128"/>
              </a:rPr>
              <a:t>時</a:t>
            </a:r>
            <a:r>
              <a:rPr lang="ja-JP" altLang="en-US" sz="1400" dirty="0" smtClean="0">
                <a:solidFill>
                  <a:schemeClr val="tx1"/>
                </a:solidFill>
                <a:latin typeface="BIZ UDPゴシック" panose="020B0400000000000000" pitchFamily="50" charset="-128"/>
                <a:ea typeface="BIZ UDPゴシック" panose="020B0400000000000000" pitchFamily="50" charset="-128"/>
              </a:rPr>
              <a:t>まで</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r>
              <a:rPr lang="ja-JP" altLang="en-US" sz="1400" dirty="0" smtClean="0">
                <a:solidFill>
                  <a:schemeClr val="tx1"/>
                </a:solidFill>
                <a:latin typeface="BIZ UDPゴシック" panose="020B0400000000000000" pitchFamily="50" charset="-128"/>
                <a:ea typeface="BIZ UDPゴシック" panose="020B0400000000000000" pitchFamily="50" charset="-128"/>
              </a:rPr>
              <a:t>予定</a:t>
            </a:r>
            <a:r>
              <a:rPr lang="en-US" altLang="ja-JP" sz="1400" dirty="0" smtClean="0">
                <a:solidFill>
                  <a:schemeClr val="tx1"/>
                </a:solidFill>
                <a:latin typeface="BIZ UDPゴシック" panose="020B0400000000000000" pitchFamily="50" charset="-128"/>
                <a:ea typeface="BIZ UDPゴシック" panose="020B0400000000000000" pitchFamily="50" charset="-128"/>
              </a:rPr>
              <a:t>))</a:t>
            </a:r>
            <a:endParaRPr lang="ja-JP" altLang="ja-JP" sz="1400" dirty="0">
              <a:solidFill>
                <a:schemeClr val="tx1"/>
              </a:solidFill>
              <a:latin typeface="BIZ UDPゴシック" panose="020B0400000000000000" pitchFamily="50" charset="-128"/>
              <a:ea typeface="BIZ UDPゴシック" panose="020B0400000000000000" pitchFamily="50" charset="-128"/>
            </a:endParaRPr>
          </a:p>
          <a:p>
            <a:pPr defTabSz="1625599"/>
            <a:endParaRPr lang="en-US" altLang="ja-JP" dirty="0" smtClean="0">
              <a:solidFill>
                <a:schemeClr val="tx1"/>
              </a:solidFill>
              <a:latin typeface="BIZ UDPゴシック" panose="020B0400000000000000" pitchFamily="50" charset="-128"/>
              <a:ea typeface="BIZ UDPゴシック" panose="020B0400000000000000" pitchFamily="50" charset="-128"/>
            </a:endParaRPr>
          </a:p>
          <a:p>
            <a:endParaRPr lang="en-US" altLang="ja-JP"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p:cNvSpPr/>
          <p:nvPr/>
        </p:nvSpPr>
        <p:spPr>
          <a:xfrm>
            <a:off x="179429" y="968275"/>
            <a:ext cx="6428096" cy="617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625599"/>
            <a:endParaRPr lang="ja-JP" altLang="en-US" sz="3202">
              <a:solidFill>
                <a:prstClr val="white"/>
              </a:solidFill>
            </a:endParaRPr>
          </a:p>
        </p:txBody>
      </p:sp>
      <p:sp>
        <p:nvSpPr>
          <p:cNvPr id="4" name="テキスト ボックス 3"/>
          <p:cNvSpPr txBox="1"/>
          <p:nvPr/>
        </p:nvSpPr>
        <p:spPr>
          <a:xfrm>
            <a:off x="1898276" y="1005715"/>
            <a:ext cx="4161756" cy="584775"/>
          </a:xfrm>
          <a:prstGeom prst="rect">
            <a:avLst/>
          </a:prstGeom>
          <a:noFill/>
        </p:spPr>
        <p:txBody>
          <a:bodyPr wrap="square" rtlCol="0">
            <a:spAutoFit/>
          </a:bodyPr>
          <a:lstStyle/>
          <a:p>
            <a:pPr defTabSz="1625599"/>
            <a:r>
              <a:rPr lang="ja-JP" altLang="en-US" sz="3200" dirty="0">
                <a:solidFill>
                  <a:prstClr val="white"/>
                </a:solidFill>
              </a:rPr>
              <a:t>事業者の</a:t>
            </a:r>
            <a:r>
              <a:rPr lang="ja-JP" altLang="en-US" sz="3200" dirty="0" smtClean="0">
                <a:solidFill>
                  <a:prstClr val="white"/>
                </a:solidFill>
              </a:rPr>
              <a:t>皆様へ</a:t>
            </a:r>
            <a:endParaRPr lang="ja-JP" altLang="en-US" sz="2400" dirty="0">
              <a:solidFill>
                <a:prstClr val="white"/>
              </a:solidFill>
            </a:endParaRPr>
          </a:p>
        </p:txBody>
      </p:sp>
      <p:sp>
        <p:nvSpPr>
          <p:cNvPr id="2" name="角丸四角形 1"/>
          <p:cNvSpPr/>
          <p:nvPr/>
        </p:nvSpPr>
        <p:spPr>
          <a:xfrm>
            <a:off x="-6694654" y="1585954"/>
            <a:ext cx="20299301" cy="9790258"/>
          </a:xfrm>
          <a:prstGeom prst="roundRect">
            <a:avLst>
              <a:gd name="adj" fmla="val 749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2"/>
          </a:p>
        </p:txBody>
      </p:sp>
      <p:graphicFrame>
        <p:nvGraphicFramePr>
          <p:cNvPr id="5" name="表 4"/>
          <p:cNvGraphicFramePr>
            <a:graphicFrameLocks noGrp="1"/>
          </p:cNvGraphicFramePr>
          <p:nvPr>
            <p:extLst>
              <p:ext uri="{D42A27DB-BD31-4B8C-83A1-F6EECF244321}">
                <p14:modId xmlns:p14="http://schemas.microsoft.com/office/powerpoint/2010/main" val="283624111"/>
              </p:ext>
            </p:extLst>
          </p:nvPr>
        </p:nvGraphicFramePr>
        <p:xfrm>
          <a:off x="519784" y="6727441"/>
          <a:ext cx="5915025" cy="618239"/>
        </p:xfrm>
        <a:graphic>
          <a:graphicData uri="http://schemas.openxmlformats.org/drawingml/2006/table">
            <a:tbl>
              <a:tblPr firstRow="1" firstCol="1" bandRow="1">
                <a:tableStyleId>{8A107856-5554-42FB-B03E-39F5DBC370BA}</a:tableStyleId>
              </a:tblPr>
              <a:tblGrid>
                <a:gridCol w="1656995"/>
                <a:gridCol w="2286355"/>
                <a:gridCol w="1971675"/>
              </a:tblGrid>
              <a:tr h="338356">
                <a:tc>
                  <a:txBody>
                    <a:bodyPr/>
                    <a:lstStyle/>
                    <a:p>
                      <a:pPr algn="ctr">
                        <a:lnSpc>
                          <a:spcPts val="1200"/>
                        </a:lnSpc>
                        <a:spcAft>
                          <a:spcPts val="0"/>
                        </a:spcAft>
                      </a:pPr>
                      <a:r>
                        <a:rPr lang="ja-JP" sz="1400" kern="100" dirty="0">
                          <a:effectLst/>
                        </a:rPr>
                        <a:t>時　期</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659" marR="63659" marT="0" marB="0" anchor="ctr"/>
                </a:tc>
                <a:tc>
                  <a:txBody>
                    <a:bodyPr/>
                    <a:lstStyle/>
                    <a:p>
                      <a:pPr algn="ctr">
                        <a:lnSpc>
                          <a:spcPts val="1200"/>
                        </a:lnSpc>
                        <a:spcAft>
                          <a:spcPts val="0"/>
                        </a:spcAft>
                      </a:pPr>
                      <a:r>
                        <a:rPr lang="ja-JP" sz="1400" kern="100" dirty="0">
                          <a:effectLst/>
                        </a:rPr>
                        <a:t>収容率</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659" marR="63659" marT="0" marB="0" anchor="ctr"/>
                </a:tc>
                <a:tc>
                  <a:txBody>
                    <a:bodyPr/>
                    <a:lstStyle/>
                    <a:p>
                      <a:pPr algn="ctr">
                        <a:lnSpc>
                          <a:spcPts val="1200"/>
                        </a:lnSpc>
                        <a:spcAft>
                          <a:spcPts val="0"/>
                        </a:spcAft>
                      </a:pPr>
                      <a:r>
                        <a:rPr lang="ja-JP" sz="1400" kern="100" dirty="0">
                          <a:effectLst/>
                        </a:rPr>
                        <a:t>人数上限</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659" marR="63659" marT="0" marB="0" anchor="ctr"/>
                </a:tc>
              </a:tr>
              <a:tr h="279883">
                <a:tc>
                  <a:txBody>
                    <a:bodyPr/>
                    <a:lstStyle/>
                    <a:p>
                      <a:pPr algn="ctr">
                        <a:lnSpc>
                          <a:spcPts val="1200"/>
                        </a:lnSpc>
                        <a:spcAft>
                          <a:spcPts val="0"/>
                        </a:spcAft>
                      </a:pPr>
                      <a:r>
                        <a:rPr lang="ja-JP" altLang="en-US" sz="1400" kern="100" dirty="0" smtClean="0">
                          <a:effectLst/>
                        </a:rPr>
                        <a:t>３</a:t>
                      </a:r>
                      <a:r>
                        <a:rPr lang="ja-JP" sz="1400" kern="100" dirty="0" smtClean="0">
                          <a:effectLst/>
                        </a:rPr>
                        <a:t>月</a:t>
                      </a:r>
                      <a:r>
                        <a:rPr lang="en-US" altLang="ja-JP" sz="1400" kern="100" smtClean="0">
                          <a:effectLst/>
                        </a:rPr>
                        <a:t>21</a:t>
                      </a:r>
                      <a:r>
                        <a:rPr lang="ja-JP" sz="1400" kern="100" smtClean="0">
                          <a:effectLst/>
                        </a:rPr>
                        <a:t>日</a:t>
                      </a:r>
                      <a:r>
                        <a:rPr lang="ja-JP" altLang="en-US" sz="1400" kern="100" dirty="0" smtClean="0">
                          <a:effectLst/>
                        </a:rPr>
                        <a:t>まで</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659" marR="63659" marT="0" marB="0" anchor="ctr"/>
                </a:tc>
                <a:tc>
                  <a:txBody>
                    <a:bodyPr/>
                    <a:lstStyle/>
                    <a:p>
                      <a:pPr algn="ctr">
                        <a:spcAft>
                          <a:spcPts val="0"/>
                        </a:spcAft>
                      </a:pPr>
                      <a:r>
                        <a:rPr lang="en-US" altLang="ja-JP" sz="1600" kern="100" dirty="0" smtClean="0">
                          <a:effectLst/>
                        </a:rPr>
                        <a:t>50</a:t>
                      </a:r>
                      <a:r>
                        <a:rPr lang="ja-JP" altLang="ja-JP" sz="1600" kern="100" dirty="0" smtClean="0">
                          <a:effectLst/>
                        </a:rPr>
                        <a:t>％以内</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3659" marR="63659" marT="0" marB="0" anchor="ctr"/>
                </a:tc>
                <a:tc>
                  <a:txBody>
                    <a:bodyPr/>
                    <a:lstStyle/>
                    <a:p>
                      <a:pPr algn="ctr">
                        <a:spcAft>
                          <a:spcPts val="0"/>
                        </a:spcAft>
                      </a:pPr>
                      <a:r>
                        <a:rPr lang="en-US" sz="1400" kern="100" dirty="0" smtClean="0">
                          <a:effectLst/>
                        </a:rPr>
                        <a:t>5,000</a:t>
                      </a:r>
                      <a:r>
                        <a:rPr lang="ja-JP" sz="1400" kern="100" dirty="0" smtClean="0">
                          <a:effectLst/>
                        </a:rPr>
                        <a:t>人</a:t>
                      </a:r>
                      <a:endParaRPr lang="en-US" altLang="ja-JP" sz="1400" kern="100" dirty="0" smtClean="0">
                        <a:effectLst/>
                      </a:endParaRPr>
                    </a:p>
                  </a:txBody>
                  <a:tcPr marL="63659" marR="63659" marT="0" marB="0" anchor="ctr"/>
                </a:tc>
              </a:tr>
            </a:tbl>
          </a:graphicData>
        </a:graphic>
      </p:graphicFrame>
      <p:sp>
        <p:nvSpPr>
          <p:cNvPr id="7" name="正方形/長方形 6"/>
          <p:cNvSpPr/>
          <p:nvPr/>
        </p:nvSpPr>
        <p:spPr>
          <a:xfrm>
            <a:off x="5469067" y="1056655"/>
            <a:ext cx="965742" cy="482893"/>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別紙 </a:t>
            </a:r>
            <a:endParaRPr kumimoji="1" lang="ja-JP" altLang="en-US" dirty="0"/>
          </a:p>
        </p:txBody>
      </p:sp>
      <p:sp>
        <p:nvSpPr>
          <p:cNvPr id="9" name="角丸四角形 8"/>
          <p:cNvSpPr/>
          <p:nvPr/>
        </p:nvSpPr>
        <p:spPr>
          <a:xfrm>
            <a:off x="179429" y="10281920"/>
            <a:ext cx="6389902" cy="579120"/>
          </a:xfrm>
          <a:prstGeom prst="roundRect">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64524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1564</TotalTime>
  <Words>20</Words>
  <Application>Microsoft Office PowerPoint</Application>
  <PresentationFormat>ワイド画面</PresentationFormat>
  <Paragraphs>41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ＭＳ Ｐゴシック</vt:lpstr>
      <vt:lpstr>ＭＳ 明朝</vt:lpstr>
      <vt:lpstr>Arial</vt:lpstr>
      <vt:lpstr>Calibri</vt:lpstr>
      <vt:lpstr>Calibri Light</vt:lpstr>
      <vt:lpstr>Century</vt:lpstr>
      <vt:lpstr>Times New Roman</vt:lpstr>
      <vt:lpstr>Office テーマ</vt:lpstr>
      <vt:lpstr>PowerPoint プレゼンテーション</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189</cp:revision>
  <cp:lastPrinted>2021-03-05T05:27:35Z</cp:lastPrinted>
  <dcterms:created xsi:type="dcterms:W3CDTF">2020-12-13T02:03:09Z</dcterms:created>
  <dcterms:modified xsi:type="dcterms:W3CDTF">2021-03-05T06:30:42Z</dcterms:modified>
</cp:coreProperties>
</file>