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6858000" cy="12192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63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80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r">
              <a:defRPr sz="1200"/>
            </a:lvl1pPr>
          </a:lstStyle>
          <a:p>
            <a:fld id="{A706E6B5-5C76-4A7A-8E7B-CFBE4941DF75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80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r">
              <a:defRPr sz="1200"/>
            </a:lvl1pPr>
          </a:lstStyle>
          <a:p>
            <a:fld id="{F73E7705-744D-4D8F-83B7-726BE86C2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6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80" y="5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/>
          <a:lstStyle>
            <a:lvl1pPr algn="r">
              <a:defRPr sz="1200"/>
            </a:lvl1pPr>
          </a:lstStyle>
          <a:p>
            <a:fld id="{EDB6C7F0-9873-4E7A-9735-53160155494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86" tIns="45289" rIns="90586" bIns="452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748001"/>
            <a:ext cx="5387982" cy="3884437"/>
          </a:xfrm>
          <a:prstGeom prst="rect">
            <a:avLst/>
          </a:prstGeom>
        </p:spPr>
        <p:txBody>
          <a:bodyPr vert="horz" lIns="90586" tIns="45289" rIns="90586" bIns="452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80" y="9371509"/>
            <a:ext cx="2918621" cy="494813"/>
          </a:xfrm>
          <a:prstGeom prst="rect">
            <a:avLst/>
          </a:prstGeom>
        </p:spPr>
        <p:txBody>
          <a:bodyPr vert="horz" lIns="90586" tIns="45289" rIns="90586" bIns="45289" rtlCol="0" anchor="b"/>
          <a:lstStyle>
            <a:lvl1pPr algn="r">
              <a:defRPr sz="1200"/>
            </a:lvl1pPr>
          </a:lstStyle>
          <a:p>
            <a:fld id="{37E6AC85-2CD7-4B0F-9CA2-364887561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6AC85-2CD7-4B0F-9CA2-364887561F2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705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4716-5FB7-4CD0-8C81-4C8A2FCB7B08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9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0D1F-2FB7-44EC-BF81-0B46628A2C87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6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01BE-B394-4AE4-9566-A0B96ABCEB9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50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3AF-7E9D-4E1A-8D9F-178349E9E3EC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5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041-49FE-40CB-87FE-37F7610ED42B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7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316E-D28D-4A60-976D-F184215D2184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67AD-7083-4390-B9CD-A250B8AF613A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8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029-12AB-4E24-B8DD-E554D3F24D7E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FBF-ECFE-406D-9572-637406B0B305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5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962-9289-4B19-966D-C8DCD367ECAA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50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D14F-0056-4EA5-8FA0-6DC2D8AC7CEB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1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56FD-2054-4EEF-B9DE-062468E10D70}" type="datetime1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2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05593" y="939801"/>
            <a:ext cx="6667169" cy="10157673"/>
          </a:xfrm>
          <a:prstGeom prst="roundRect">
            <a:avLst>
              <a:gd name="adj" fmla="val 260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sp>
        <p:nvSpPr>
          <p:cNvPr id="2" name="角丸四角形 1"/>
          <p:cNvSpPr/>
          <p:nvPr/>
        </p:nvSpPr>
        <p:spPr>
          <a:xfrm>
            <a:off x="-6694654" y="1585954"/>
            <a:ext cx="20299301" cy="9790258"/>
          </a:xfrm>
          <a:prstGeom prst="roundRect">
            <a:avLst>
              <a:gd name="adj" fmla="val 7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sp>
        <p:nvSpPr>
          <p:cNvPr id="11" name="角丸四角形 10"/>
          <p:cNvSpPr/>
          <p:nvPr/>
        </p:nvSpPr>
        <p:spPr>
          <a:xfrm>
            <a:off x="20355" y="1345930"/>
            <a:ext cx="6837643" cy="11163570"/>
          </a:xfrm>
          <a:prstGeom prst="roundRect">
            <a:avLst>
              <a:gd name="adj" fmla="val 44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</a:t>
            </a:r>
            <a:r>
              <a:rPr lang="ja-JP" altLang="en-US" sz="12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飲食店等に対する要請　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令和３年１０月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日～令和３年１０月２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営業時間短縮要請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マスク飲食実施店認証店（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）：５時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酒類の提供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は１１時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マスク飲食実施店認証申請中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sym typeface="Wingdings" panose="05000000000000000000" pitchFamily="2" charset="2"/>
              </a:rPr>
              <a:t>：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５時～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酒類の提供は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時３０分）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その他の店舗：５時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提供禁止）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）現地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確認の結果、認証条件を満たしていることを確認できた店舗を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含む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利用人数の制限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１組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人以内または同居家族としてください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時短要請に応じていただいた店舗に対して協力金を交付します。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詳細は県ホームページに掲載される内容等を御確認ください。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飲食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主として業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とする店舗における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カラオケ設備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の提供停止の要請（法第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感染防止対策の要請（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ガイドライン遵守の要請（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大規模集客施設等に対する働きかけ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営業時間短縮の働きかけ（５時～２１時）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感染防止対策の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要請（法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項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00" dirty="0" smtClean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デパ地下含む</a:t>
            </a:r>
            <a:endParaRPr lang="en-US" altLang="ja-JP" sz="1200" dirty="0" smtClean="0">
              <a:solidFill>
                <a:schemeClr val="dk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1625599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酒類提供自粛（持ち込み含む）の働きかけ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３　イベントの開催制限について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令和３年１０月１日～令和３年１０月３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</a:t>
            </a:r>
            <a:endParaRPr lang="en-US" altLang="ja-JP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５時～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時までの営業時間短縮要請（法第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条第９項）</a:t>
            </a:r>
            <a:endParaRPr lang="ja-JP" altLang="en-US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人数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制限</a:t>
            </a:r>
            <a:endParaRPr lang="en-US" altLang="ja-JP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　 下表の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収容率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と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人数上限</a:t>
            </a:r>
            <a:r>
              <a:rPr lang="en-US" altLang="ja-JP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】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のいずれ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か</a:t>
            </a:r>
            <a:r>
              <a:rPr lang="ja-JP" altLang="en-US" sz="1200" dirty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小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 本文"/>
                <a:ea typeface="BIZ UDPゴシック" panose="020B0400000000000000" pitchFamily="50" charset="-128"/>
              </a:rPr>
              <a:t>さい方</a:t>
            </a:r>
            <a:endParaRPr lang="ja-JP" altLang="en-US" sz="12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イベント主催者等へのガイドライン遵守要請（法第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条第９項）</a:t>
            </a: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入場者の感染防止のための整理誘導</a:t>
            </a:r>
            <a:r>
              <a:rPr lang="en-US" altLang="ja-JP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171450" lvl="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酒類提供自粛（持ち込み含む）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r>
              <a:rPr lang="en-US" altLang="ja-JP" sz="1200" dirty="0" smtClean="0">
                <a:solidFill>
                  <a:schemeClr val="dk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）既存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販売分については適用しない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　イベントのチケット事前販売について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 defTabSz="990570"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月１日から令和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月３１日までに開催するイベントの事前販売を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10,000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人上限とするよう</a:t>
            </a:r>
            <a:r>
              <a:rPr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endParaRPr lang="en-US" altLang="ja-JP" sz="12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90570">
              <a:defRPr/>
            </a:pP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　その他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企業における在宅勤務等の推進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飲食を主としていない店舗において、カラオケ設備を提供する場合の感染防止対策の徹底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71450" indent="-1714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混雑回避のための整理及び誘導等、基本的感染防止対策の実施及び業界別ガイドラインの遵守（法第</a:t>
            </a:r>
            <a:r>
              <a:rPr lang="en-US" altLang="ja-JP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条第９項）</a:t>
            </a:r>
            <a:endParaRPr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>
              <a:solidFill>
                <a:schemeClr val="tx1"/>
              </a:solidFill>
              <a:latin typeface="BIZ UDPゴシック 本文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200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05589" y="985379"/>
            <a:ext cx="6630362" cy="290258"/>
            <a:chOff x="136320" y="953348"/>
            <a:chExt cx="6630362" cy="360705"/>
          </a:xfrm>
        </p:grpSpPr>
        <p:sp>
          <p:nvSpPr>
            <p:cNvPr id="19" name="正方形/長方形 18"/>
            <p:cNvSpPr/>
            <p:nvPr/>
          </p:nvSpPr>
          <p:spPr>
            <a:xfrm>
              <a:off x="204772" y="975121"/>
              <a:ext cx="6561910" cy="3341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625599"/>
              <a:endParaRPr lang="ja-JP" altLang="en-US" sz="3202">
                <a:solidFill>
                  <a:prstClr val="white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36320" y="953348"/>
              <a:ext cx="6630361" cy="360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625599"/>
              <a:r>
                <a:rPr lang="ja-JP" altLang="en-US" sz="1600" dirty="0">
                  <a:solidFill>
                    <a:prstClr val="white"/>
                  </a:solidFill>
                </a:rPr>
                <a:t>事業者の</a:t>
              </a:r>
              <a:r>
                <a:rPr lang="ja-JP" altLang="en-US" sz="1600" dirty="0" smtClean="0">
                  <a:solidFill>
                    <a:prstClr val="white"/>
                  </a:solidFill>
                </a:rPr>
                <a:t>皆様へ</a:t>
              </a:r>
              <a:endParaRPr lang="ja-JP" altLang="en-US" sz="1200" dirty="0">
                <a:solidFill>
                  <a:prstClr val="white"/>
                </a:solidFill>
              </a:endParaRPr>
            </a:p>
          </p:txBody>
        </p:sp>
      </p:grpSp>
      <p:pic>
        <p:nvPicPr>
          <p:cNvPr id="21" name="図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041" y="6556060"/>
            <a:ext cx="6521371" cy="166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6004</TotalTime>
  <Words>7</Words>
  <Application>Microsoft Office PowerPoint</Application>
  <PresentationFormat>ワイド画面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UDPゴシック 本文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373</cp:revision>
  <cp:lastPrinted>2021-09-28T10:29:31Z</cp:lastPrinted>
  <dcterms:created xsi:type="dcterms:W3CDTF">2020-12-13T02:03:09Z</dcterms:created>
  <dcterms:modified xsi:type="dcterms:W3CDTF">2021-09-29T00:30:41Z</dcterms:modified>
</cp:coreProperties>
</file>